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6"/>
  </p:notesMasterIdLst>
  <p:sldIdLst>
    <p:sldId id="266" r:id="rId2"/>
    <p:sldId id="284" r:id="rId3"/>
    <p:sldId id="285" r:id="rId4"/>
    <p:sldId id="286" r:id="rId5"/>
    <p:sldId id="287" r:id="rId6"/>
    <p:sldId id="288" r:id="rId7"/>
    <p:sldId id="289" r:id="rId8"/>
    <p:sldId id="290" r:id="rId9"/>
    <p:sldId id="291" r:id="rId10"/>
    <p:sldId id="292" r:id="rId11"/>
    <p:sldId id="293" r:id="rId12"/>
    <p:sldId id="294" r:id="rId13"/>
    <p:sldId id="295"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64" d="100"/>
          <a:sy n="64" d="100"/>
        </p:scale>
        <p:origin x="73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9/16/2023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neptune.ai/blog/ml-model-registry"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ML </a:t>
            </a:r>
            <a:r>
              <a:rPr lang="en-US" dirty="0" smtClean="0"/>
              <a:t>Model Registry – what?</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
        <p:nvSpPr>
          <p:cNvPr id="2" name="TextBox 1"/>
          <p:cNvSpPr txBox="1"/>
          <p:nvPr/>
        </p:nvSpPr>
        <p:spPr>
          <a:xfrm>
            <a:off x="6781800" y="5029200"/>
            <a:ext cx="5121031" cy="646331"/>
          </a:xfrm>
          <a:prstGeom prst="rect">
            <a:avLst/>
          </a:prstGeom>
          <a:noFill/>
        </p:spPr>
        <p:txBody>
          <a:bodyPr wrap="square" rtlCol="0">
            <a:spAutoFit/>
          </a:bodyPr>
          <a:lstStyle/>
          <a:p>
            <a:r>
              <a:rPr lang="en-US" dirty="0"/>
              <a:t>Adapted </a:t>
            </a:r>
            <a:r>
              <a:rPr lang="en-US" dirty="0">
                <a:hlinkClick r:id="rId2"/>
              </a:rPr>
              <a:t>from ML Model </a:t>
            </a:r>
            <a:r>
              <a:rPr lang="en-US" dirty="0" smtClean="0">
                <a:hlinkClick r:id="rId2"/>
              </a:rPr>
              <a:t>Registry</a:t>
            </a:r>
            <a:endParaRPr lang="en-US" dirty="0" smtClean="0"/>
          </a:p>
          <a:p>
            <a:r>
              <a:rPr lang="en-US" dirty="0"/>
              <a:t>By Stephen </a:t>
            </a:r>
            <a:r>
              <a:rPr lang="en-US" dirty="0" err="1"/>
              <a:t>Oladele</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Model registry key features and </a:t>
            </a:r>
            <a:r>
              <a:rPr lang="en-US" dirty="0" smtClean="0"/>
              <a:t>functionalities(4)</a:t>
            </a:r>
            <a:endParaRPr lang="en-IN" dirty="0"/>
          </a:p>
        </p:txBody>
      </p:sp>
      <p:sp>
        <p:nvSpPr>
          <p:cNvPr id="3" name="Text Placeholder 2"/>
          <p:cNvSpPr>
            <a:spLocks noGrp="1"/>
          </p:cNvSpPr>
          <p:nvPr>
            <p:ph type="body" sz="quarter" idx="13"/>
          </p:nvPr>
        </p:nvSpPr>
        <p:spPr>
          <a:xfrm>
            <a:off x="329247" y="1600201"/>
            <a:ext cx="11196956" cy="4648199"/>
          </a:xfrm>
        </p:spPr>
        <p:txBody>
          <a:bodyPr>
            <a:normAutofit fontScale="77500" lnSpcReduction="20000"/>
          </a:bodyPr>
          <a:lstStyle/>
          <a:p>
            <a:r>
              <a:rPr lang="en-US" dirty="0"/>
              <a:t>Model registry integrates with systems that output the trained model</a:t>
            </a:r>
          </a:p>
          <a:p>
            <a:r>
              <a:rPr lang="en-US" dirty="0"/>
              <a:t>The trained models could be the raw artifacts (model weights, configuration, and metadata) or models that have been serialized into a file </a:t>
            </a:r>
            <a:endParaRPr lang="en-US" dirty="0" smtClean="0"/>
          </a:p>
          <a:p>
            <a:pPr marL="0" indent="0">
              <a:buNone/>
            </a:pPr>
            <a:r>
              <a:rPr lang="en-US" dirty="0" smtClean="0"/>
              <a:t>(</a:t>
            </a:r>
            <a:r>
              <a:rPr lang="en-US" dirty="0"/>
              <a:t>e.g., an ONNX file) </a:t>
            </a:r>
            <a:r>
              <a:rPr lang="en-US" dirty="0" smtClean="0"/>
              <a:t>for </a:t>
            </a:r>
            <a:r>
              <a:rPr lang="en-US" dirty="0"/>
              <a:t>compatibility with the production environment or containerized (using Docker) to be exported to the production </a:t>
            </a:r>
            <a:endParaRPr lang="en-US" dirty="0" smtClean="0"/>
          </a:p>
          <a:p>
            <a:pPr marL="0" indent="0">
              <a:buNone/>
            </a:pPr>
            <a:r>
              <a:rPr lang="en-US" dirty="0" smtClean="0"/>
              <a:t>environment</a:t>
            </a:r>
            <a:r>
              <a:rPr lang="en-US" dirty="0"/>
              <a:t>.</a:t>
            </a:r>
          </a:p>
          <a:p>
            <a:endParaRPr lang="en-US" dirty="0"/>
          </a:p>
          <a:p>
            <a:r>
              <a:rPr lang="en-US" dirty="0"/>
              <a:t>Model registries:</a:t>
            </a:r>
          </a:p>
          <a:p>
            <a:pPr lvl="1">
              <a:buFont typeface="Courier New" panose="02070309020205020404" pitchFamily="49" charset="0"/>
              <a:buChar char="o"/>
            </a:pPr>
            <a:r>
              <a:rPr lang="en-US" dirty="0"/>
              <a:t>Register the model, </a:t>
            </a:r>
          </a:p>
          <a:p>
            <a:pPr lvl="1">
              <a:buFont typeface="Courier New" panose="02070309020205020404" pitchFamily="49" charset="0"/>
              <a:buChar char="o"/>
            </a:pPr>
            <a:r>
              <a:rPr lang="en-US" dirty="0"/>
              <a:t>Assign a version to it,</a:t>
            </a:r>
          </a:p>
          <a:p>
            <a:pPr lvl="1">
              <a:buFont typeface="Courier New" panose="02070309020205020404" pitchFamily="49" charset="0"/>
              <a:buChar char="o"/>
            </a:pPr>
            <a:r>
              <a:rPr lang="en-US" dirty="0"/>
              <a:t>Note the version of the dataset the model was trained on,</a:t>
            </a:r>
          </a:p>
          <a:p>
            <a:pPr lvl="1">
              <a:buFont typeface="Courier New" panose="02070309020205020404" pitchFamily="49" charset="0"/>
              <a:buChar char="o"/>
            </a:pPr>
            <a:r>
              <a:rPr lang="en-US" dirty="0"/>
              <a:t>Add annotations and tags,</a:t>
            </a:r>
          </a:p>
          <a:p>
            <a:pPr lvl="1">
              <a:buFont typeface="Courier New" panose="02070309020205020404" pitchFamily="49" charset="0"/>
              <a:buChar char="o"/>
            </a:pPr>
            <a:r>
              <a:rPr lang="en-US" dirty="0"/>
              <a:t>Retrieve the parameters, validation results (including metrics and visualizations), and other relevant model metadata on the model from the experiment </a:t>
            </a:r>
            <a:endParaRPr lang="en-US" dirty="0" smtClean="0"/>
          </a:p>
          <a:p>
            <a:pPr marL="457200" lvl="1" indent="0">
              <a:buNone/>
            </a:pPr>
            <a:r>
              <a:rPr lang="en-US" dirty="0" smtClean="0"/>
              <a:t>management system</a:t>
            </a:r>
            <a:r>
              <a:rPr lang="en-US" dirty="0"/>
              <a:t>.</a:t>
            </a:r>
          </a:p>
          <a:p>
            <a:endParaRPr lang="en-US" dirty="0"/>
          </a:p>
          <a:p>
            <a:r>
              <a:rPr lang="en-US" dirty="0"/>
              <a:t>To make collaboration easier, the registry also includes details such as:</a:t>
            </a:r>
          </a:p>
          <a:p>
            <a:pPr lvl="1">
              <a:buFont typeface="Courier New" panose="02070309020205020404" pitchFamily="49" charset="0"/>
              <a:buChar char="o"/>
            </a:pPr>
            <a:r>
              <a:rPr lang="en-US" dirty="0"/>
              <a:t>The model owner or developer, </a:t>
            </a:r>
          </a:p>
          <a:p>
            <a:pPr lvl="1">
              <a:buFont typeface="Courier New" panose="02070309020205020404" pitchFamily="49" charset="0"/>
              <a:buChar char="o"/>
            </a:pPr>
            <a:r>
              <a:rPr lang="en-US" dirty="0"/>
              <a:t>Experiment run id the model was trained under, </a:t>
            </a:r>
          </a:p>
          <a:p>
            <a:pPr lvl="1">
              <a:buFont typeface="Courier New" panose="02070309020205020404" pitchFamily="49" charset="0"/>
              <a:buChar char="o"/>
            </a:pPr>
            <a:r>
              <a:rPr lang="en-US" dirty="0"/>
              <a:t>Versioned model source code, </a:t>
            </a:r>
          </a:p>
          <a:p>
            <a:pPr lvl="1">
              <a:buFont typeface="Courier New" panose="02070309020205020404" pitchFamily="49" charset="0"/>
              <a:buChar char="o"/>
            </a:pPr>
            <a:r>
              <a:rPr lang="en-US" dirty="0"/>
              <a:t>Environment runtime dependencies used to train the model (and the versions),</a:t>
            </a:r>
          </a:p>
          <a:p>
            <a:pPr lvl="1">
              <a:buFont typeface="Courier New" panose="02070309020205020404" pitchFamily="49" charset="0"/>
              <a:buChar char="o"/>
            </a:pPr>
            <a:r>
              <a:rPr lang="en-US" dirty="0"/>
              <a:t>Comments and model change history, </a:t>
            </a:r>
          </a:p>
          <a:p>
            <a:pPr lvl="1">
              <a:buFont typeface="Courier New" panose="02070309020205020404" pitchFamily="49" charset="0"/>
              <a:buChar char="o"/>
            </a:pPr>
            <a:r>
              <a:rPr lang="en-US" dirty="0"/>
              <a:t>And the model documentation.</a:t>
            </a:r>
            <a:endParaRPr lang="en-IN" dirty="0"/>
          </a:p>
        </p:txBody>
      </p:sp>
      <p:sp>
        <p:nvSpPr>
          <p:cNvPr id="4" name="Text Placeholder 3"/>
          <p:cNvSpPr>
            <a:spLocks noGrp="1"/>
          </p:cNvSpPr>
          <p:nvPr>
            <p:ph type="body" sz="quarter" idx="14"/>
          </p:nvPr>
        </p:nvSpPr>
        <p:spPr/>
        <p:txBody>
          <a:bodyPr/>
          <a:lstStyle/>
          <a:p>
            <a:r>
              <a:rPr lang="en-US" dirty="0"/>
              <a:t>Integrates with experiment management systems or training pipelines</a:t>
            </a:r>
            <a:endParaRPr lang="en-IN" dirty="0"/>
          </a:p>
        </p:txBody>
      </p:sp>
    </p:spTree>
    <p:extLst>
      <p:ext uri="{BB962C8B-B14F-4D97-AF65-F5344CB8AC3E}">
        <p14:creationId xmlns:p14="http://schemas.microsoft.com/office/powerpoint/2010/main" val="39127749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Model registry key features and </a:t>
            </a:r>
            <a:r>
              <a:rPr lang="en-US" dirty="0" smtClean="0"/>
              <a:t>functionalities(5)</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Model Registry provides the functionality for integrating with the staging environment for running all types of checks and balances on the model</a:t>
            </a:r>
          </a:p>
          <a:p>
            <a:pPr lvl="1">
              <a:buFont typeface="Courier New" panose="02070309020205020404" pitchFamily="49" charset="0"/>
              <a:buChar char="o"/>
            </a:pPr>
            <a:r>
              <a:rPr lang="en-US" dirty="0"/>
              <a:t>can include integration testing (with other applications) and other QA tests before the model can be </a:t>
            </a:r>
            <a:endParaRPr lang="en-US" dirty="0" smtClean="0"/>
          </a:p>
          <a:p>
            <a:pPr marL="457200" lvl="1" indent="0">
              <a:buNone/>
            </a:pPr>
            <a:r>
              <a:rPr lang="en-US" dirty="0" smtClean="0"/>
              <a:t>promoted </a:t>
            </a:r>
            <a:r>
              <a:rPr lang="en-US" dirty="0"/>
              <a:t>to the production environment</a:t>
            </a:r>
          </a:p>
          <a:p>
            <a:endParaRPr lang="en-US" dirty="0"/>
          </a:p>
          <a:p>
            <a:r>
              <a:rPr lang="en-US" dirty="0"/>
              <a:t>In the staging environment, the model reviewers should also be able to perform fairness checks on the model to ensure it:</a:t>
            </a:r>
          </a:p>
          <a:p>
            <a:pPr lvl="1">
              <a:buFont typeface="Courier New" panose="02070309020205020404" pitchFamily="49" charset="0"/>
              <a:buChar char="o"/>
            </a:pPr>
            <a:r>
              <a:rPr lang="en-US" dirty="0"/>
              <a:t>Outputs explainable results, </a:t>
            </a:r>
          </a:p>
          <a:p>
            <a:pPr lvl="1">
              <a:buFont typeface="Courier New" panose="02070309020205020404" pitchFamily="49" charset="0"/>
              <a:buChar char="o"/>
            </a:pPr>
            <a:r>
              <a:rPr lang="en-US" dirty="0"/>
              <a:t>Complies with regulatory requirements, </a:t>
            </a:r>
          </a:p>
          <a:p>
            <a:pPr lvl="1">
              <a:buFont typeface="Courier New" panose="02070309020205020404" pitchFamily="49" charset="0"/>
              <a:buChar char="o"/>
            </a:pPr>
            <a:r>
              <a:rPr lang="en-US" dirty="0"/>
              <a:t>And provides useful business benefits.</a:t>
            </a:r>
            <a:endParaRPr lang="en-IN" dirty="0"/>
          </a:p>
        </p:txBody>
      </p:sp>
      <p:sp>
        <p:nvSpPr>
          <p:cNvPr id="4" name="Text Placeholder 3"/>
          <p:cNvSpPr>
            <a:spLocks noGrp="1"/>
          </p:cNvSpPr>
          <p:nvPr>
            <p:ph type="body" sz="quarter" idx="14"/>
          </p:nvPr>
        </p:nvSpPr>
        <p:spPr/>
        <p:txBody>
          <a:bodyPr/>
          <a:lstStyle/>
          <a:p>
            <a:r>
              <a:rPr lang="en-US" dirty="0"/>
              <a:t>Integrates with the staging environment for </a:t>
            </a:r>
            <a:r>
              <a:rPr lang="en-US" dirty="0" smtClean="0"/>
              <a:t>trained </a:t>
            </a:r>
            <a:r>
              <a:rPr lang="en-US" dirty="0"/>
              <a:t>models</a:t>
            </a:r>
            <a:endParaRPr lang="en-IN" dirty="0"/>
          </a:p>
        </p:txBody>
      </p:sp>
    </p:spTree>
    <p:extLst>
      <p:ext uri="{BB962C8B-B14F-4D97-AF65-F5344CB8AC3E}">
        <p14:creationId xmlns:p14="http://schemas.microsoft.com/office/powerpoint/2010/main" val="14242685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Model registry key features and </a:t>
            </a:r>
            <a:r>
              <a:rPr lang="en-US" dirty="0" smtClean="0"/>
              <a:t>functionalities(6)</a:t>
            </a:r>
            <a:endParaRPr lang="en-IN" dirty="0"/>
          </a:p>
        </p:txBody>
      </p:sp>
      <p:sp>
        <p:nvSpPr>
          <p:cNvPr id="3" name="Text Placeholder 2"/>
          <p:cNvSpPr>
            <a:spLocks noGrp="1"/>
          </p:cNvSpPr>
          <p:nvPr>
            <p:ph type="body" sz="quarter" idx="13"/>
          </p:nvPr>
        </p:nvSpPr>
        <p:spPr>
          <a:xfrm>
            <a:off x="329247" y="1600201"/>
            <a:ext cx="11196956" cy="4648199"/>
          </a:xfrm>
        </p:spPr>
        <p:txBody>
          <a:bodyPr>
            <a:normAutofit/>
          </a:bodyPr>
          <a:lstStyle/>
          <a:p>
            <a:r>
              <a:rPr lang="en-US" dirty="0"/>
              <a:t>Automation is a critical part of building any scalable software</a:t>
            </a:r>
          </a:p>
          <a:p>
            <a:pPr lvl="1">
              <a:buFont typeface="Courier New" panose="02070309020205020404" pitchFamily="49" charset="0"/>
              <a:buChar char="o"/>
            </a:pPr>
            <a:r>
              <a:rPr lang="en-US" dirty="0"/>
              <a:t>In machine learning, building automated pipelines will allow to spend more time building new products rather </a:t>
            </a:r>
            <a:endParaRPr lang="en-US" dirty="0" smtClean="0"/>
          </a:p>
          <a:p>
            <a:pPr marL="457200" lvl="1" indent="0">
              <a:buNone/>
            </a:pPr>
            <a:r>
              <a:rPr lang="en-US" dirty="0" smtClean="0"/>
              <a:t>than </a:t>
            </a:r>
            <a:r>
              <a:rPr lang="en-US" dirty="0"/>
              <a:t>maintaining old models </a:t>
            </a:r>
          </a:p>
          <a:p>
            <a:endParaRPr lang="en-US" dirty="0"/>
          </a:p>
          <a:p>
            <a:r>
              <a:rPr lang="en-US" dirty="0"/>
              <a:t>A Model registry integrates with pipeline automation tools and provides custom APIs that can allow to plug into custom workflow tools</a:t>
            </a:r>
          </a:p>
          <a:p>
            <a:pPr lvl="1">
              <a:buFont typeface="Courier New" panose="02070309020205020404" pitchFamily="49" charset="0"/>
              <a:buChar char="o"/>
            </a:pPr>
            <a:r>
              <a:rPr lang="en-US" dirty="0"/>
              <a:t>For example, using </a:t>
            </a:r>
            <a:r>
              <a:rPr lang="en-US" dirty="0" err="1"/>
              <a:t>webhooks</a:t>
            </a:r>
            <a:r>
              <a:rPr lang="en-US" dirty="0"/>
              <a:t> to trigger downstream actions based on predefined events in the registry.</a:t>
            </a:r>
          </a:p>
          <a:p>
            <a:endParaRPr lang="en-US" dirty="0"/>
          </a:p>
          <a:p>
            <a:r>
              <a:rPr lang="en-US" dirty="0"/>
              <a:t>Should also be able to configure model promotion schemes through different environments like </a:t>
            </a:r>
            <a:endParaRPr lang="en-US" dirty="0" smtClean="0"/>
          </a:p>
          <a:p>
            <a:pPr marL="0" indent="0">
              <a:buNone/>
            </a:pPr>
            <a:r>
              <a:rPr lang="en-US" dirty="0" smtClean="0"/>
              <a:t>development </a:t>
            </a:r>
            <a:r>
              <a:rPr lang="en-US" dirty="0"/>
              <a:t>(training), staging (testing), and production </a:t>
            </a:r>
            <a:r>
              <a:rPr lang="en-US" dirty="0" smtClean="0"/>
              <a:t>(</a:t>
            </a:r>
            <a:r>
              <a:rPr lang="en-US" dirty="0"/>
              <a:t>serving)</a:t>
            </a:r>
          </a:p>
          <a:p>
            <a:endParaRPr lang="en-US" dirty="0"/>
          </a:p>
          <a:p>
            <a:r>
              <a:rPr lang="en-US" dirty="0"/>
              <a:t>Performance is a crucial requirement for building automated pipelines</a:t>
            </a:r>
          </a:p>
          <a:p>
            <a:pPr lvl="1">
              <a:buFont typeface="Courier New" panose="02070309020205020404" pitchFamily="49" charset="0"/>
              <a:buChar char="o"/>
            </a:pPr>
            <a:r>
              <a:rPr lang="en-US" dirty="0"/>
              <a:t>Model registries should be highly available for automated jobs that are event or schedule-based to </a:t>
            </a:r>
            <a:r>
              <a:rPr lang="en-US" dirty="0" smtClean="0"/>
              <a:t>enable </a:t>
            </a:r>
            <a:r>
              <a:rPr lang="en-US" dirty="0"/>
              <a:t>continuous training and delivery of the model</a:t>
            </a:r>
            <a:endParaRPr lang="en-IN" dirty="0"/>
          </a:p>
        </p:txBody>
      </p:sp>
      <p:sp>
        <p:nvSpPr>
          <p:cNvPr id="4" name="Text Placeholder 3"/>
          <p:cNvSpPr>
            <a:spLocks noGrp="1"/>
          </p:cNvSpPr>
          <p:nvPr>
            <p:ph type="body" sz="quarter" idx="14"/>
          </p:nvPr>
        </p:nvSpPr>
        <p:spPr/>
        <p:txBody>
          <a:bodyPr/>
          <a:lstStyle/>
          <a:p>
            <a:r>
              <a:rPr lang="en-US" dirty="0"/>
              <a:t>Integrate with model delivery (CI/CD) tools and services for automation</a:t>
            </a:r>
            <a:endParaRPr lang="en-IN" dirty="0"/>
          </a:p>
        </p:txBody>
      </p:sp>
    </p:spTree>
    <p:extLst>
      <p:ext uri="{BB962C8B-B14F-4D97-AF65-F5344CB8AC3E}">
        <p14:creationId xmlns:p14="http://schemas.microsoft.com/office/powerpoint/2010/main" val="21870308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Model registry key features and </a:t>
            </a:r>
            <a:r>
              <a:rPr lang="en-US" dirty="0" smtClean="0"/>
              <a:t>functionalities(7)</a:t>
            </a:r>
            <a:endParaRPr lang="en-IN" dirty="0"/>
          </a:p>
        </p:txBody>
      </p:sp>
      <p:sp>
        <p:nvSpPr>
          <p:cNvPr id="3" name="Text Placeholder 2"/>
          <p:cNvSpPr>
            <a:spLocks noGrp="1"/>
          </p:cNvSpPr>
          <p:nvPr>
            <p:ph type="body" sz="quarter" idx="13"/>
          </p:nvPr>
        </p:nvSpPr>
        <p:spPr>
          <a:xfrm>
            <a:off x="329247" y="1600201"/>
            <a:ext cx="11196956" cy="4648199"/>
          </a:xfrm>
        </p:spPr>
        <p:txBody>
          <a:bodyPr>
            <a:normAutofit/>
          </a:bodyPr>
          <a:lstStyle/>
          <a:p>
            <a:r>
              <a:rPr lang="en-US" dirty="0"/>
              <a:t>Provides an interface for downstream systems to consume models</a:t>
            </a:r>
          </a:p>
          <a:p>
            <a:pPr lvl="1">
              <a:buFont typeface="Courier New" panose="02070309020205020404" pitchFamily="49" charset="0"/>
              <a:buChar char="o"/>
            </a:pPr>
            <a:r>
              <a:rPr lang="en-US" dirty="0"/>
              <a:t>Model registries provide interfaces that enable downstream services to consume the model through API integration</a:t>
            </a:r>
          </a:p>
          <a:p>
            <a:pPr lvl="1">
              <a:buFont typeface="Courier New" panose="02070309020205020404" pitchFamily="49" charset="0"/>
              <a:buChar char="o"/>
            </a:pPr>
            <a:r>
              <a:rPr lang="en-US" dirty="0"/>
              <a:t>The integration can also track offline and online evaluation metrics for the models</a:t>
            </a:r>
          </a:p>
          <a:p>
            <a:pPr lvl="1">
              <a:buFont typeface="Courier New" panose="02070309020205020404" pitchFamily="49" charset="0"/>
              <a:buChar char="o"/>
            </a:pPr>
            <a:r>
              <a:rPr lang="en-US" dirty="0"/>
              <a:t>makes it easy to build an automated setup with CI/CD/CT with ML pipelines</a:t>
            </a:r>
          </a:p>
          <a:p>
            <a:pPr lvl="1">
              <a:buFont typeface="Courier New" panose="02070309020205020404" pitchFamily="49" charset="0"/>
              <a:buChar char="o"/>
            </a:pPr>
            <a:r>
              <a:rPr lang="en-US" dirty="0"/>
              <a:t>downstream service could be either a model user, an automated job, or a REST serving that can consume the most stable—or any—version of the model</a:t>
            </a:r>
            <a:endParaRPr lang="en-IN" dirty="0"/>
          </a:p>
          <a:p>
            <a:endParaRPr lang="en-IN" dirty="0" smtClean="0"/>
          </a:p>
          <a:p>
            <a:r>
              <a:rPr lang="en-US" dirty="0"/>
              <a:t>Integrate with model deployment tools</a:t>
            </a:r>
          </a:p>
          <a:p>
            <a:pPr lvl="1">
              <a:buFont typeface="Courier New" panose="02070309020205020404" pitchFamily="49" charset="0"/>
              <a:buChar char="o"/>
            </a:pPr>
            <a:r>
              <a:rPr lang="en-US" dirty="0"/>
              <a:t>Eventually, models have to be deployed, and the more efficient the deployment process, the better. </a:t>
            </a:r>
          </a:p>
          <a:p>
            <a:pPr lvl="1">
              <a:buFont typeface="Courier New" panose="02070309020205020404" pitchFamily="49" charset="0"/>
              <a:buChar char="o"/>
            </a:pPr>
            <a:r>
              <a:rPr lang="en-US" dirty="0"/>
              <a:t>Model Registries:</a:t>
            </a:r>
          </a:p>
          <a:p>
            <a:pPr lvl="2">
              <a:buFont typeface="Courier New" panose="02070309020205020404" pitchFamily="49" charset="0"/>
              <a:buChar char="o"/>
            </a:pPr>
            <a:r>
              <a:rPr lang="en-US" dirty="0"/>
              <a:t>Integrate with downstream services and REST serving services that can consume the model and serve it in the production environment.</a:t>
            </a:r>
          </a:p>
          <a:p>
            <a:pPr lvl="2">
              <a:buFont typeface="Courier New" panose="02070309020205020404" pitchFamily="49" charset="0"/>
              <a:buChar char="o"/>
            </a:pPr>
            <a:r>
              <a:rPr lang="en-US" dirty="0"/>
              <a:t>Collect real-time (or aggregated) metrics on the production model to log performance details of the model. This will be helpful for comparison between models (deployed and staged), as well as auditing the production model for review</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5950192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Questions from cross-functional team </a:t>
            </a:r>
          </a:p>
        </p:txBody>
      </p:sp>
      <p:sp>
        <p:nvSpPr>
          <p:cNvPr id="3" name="Text Placeholder 2"/>
          <p:cNvSpPr>
            <a:spLocks noGrp="1"/>
          </p:cNvSpPr>
          <p:nvPr>
            <p:ph type="body" sz="quarter" idx="13"/>
          </p:nvPr>
        </p:nvSpPr>
        <p:spPr>
          <a:xfrm>
            <a:off x="857739" y="1600201"/>
            <a:ext cx="10160000" cy="4648199"/>
          </a:xfrm>
        </p:spPr>
        <p:txBody>
          <a:bodyPr>
            <a:normAutofit/>
          </a:bodyPr>
          <a:lstStyle/>
          <a:p>
            <a:r>
              <a:rPr lang="en-US" dirty="0"/>
              <a:t>Where can we find the best version of this model so we can audit, test, deploy, or reuse it?</a:t>
            </a:r>
          </a:p>
          <a:p>
            <a:r>
              <a:rPr lang="en-US" dirty="0"/>
              <a:t>How was this model trained?</a:t>
            </a:r>
          </a:p>
          <a:p>
            <a:r>
              <a:rPr lang="en-US" dirty="0"/>
              <a:t>How can we track the docs for each model to make sure they are compliant and people can know the necessary details about it including the metadata?</a:t>
            </a:r>
          </a:p>
          <a:p>
            <a:r>
              <a:rPr lang="en-US" dirty="0"/>
              <a:t>How can we review models before they are put to use or even after they have been deployed?</a:t>
            </a:r>
          </a:p>
          <a:p>
            <a:r>
              <a:rPr lang="en-US" dirty="0"/>
              <a:t>How can we integrate </a:t>
            </a:r>
            <a:r>
              <a:rPr lang="en-US" dirty="0" smtClean="0"/>
              <a:t>with </a:t>
            </a:r>
            <a:r>
              <a:rPr lang="en-US" dirty="0"/>
              <a:t>tools and services that make shipping new projects easier</a:t>
            </a:r>
            <a:r>
              <a:rPr lang="en-US" dirty="0" smtClean="0"/>
              <a:t>?</a:t>
            </a:r>
          </a:p>
          <a:p>
            <a:endParaRPr lang="en-US" dirty="0"/>
          </a:p>
          <a:p>
            <a:r>
              <a:rPr lang="en-US" dirty="0"/>
              <a:t>They want to understand </a:t>
            </a:r>
          </a:p>
          <a:p>
            <a:pPr lvl="1">
              <a:buFont typeface="Courier New" panose="02070309020205020404" pitchFamily="49" charset="0"/>
              <a:buChar char="o"/>
            </a:pPr>
            <a:r>
              <a:rPr lang="en-US" dirty="0"/>
              <a:t>what is running in production, </a:t>
            </a:r>
          </a:p>
          <a:p>
            <a:pPr lvl="1">
              <a:buFont typeface="Courier New" panose="02070309020205020404" pitchFamily="49" charset="0"/>
              <a:buChar char="o"/>
            </a:pPr>
            <a:r>
              <a:rPr lang="en-US" dirty="0"/>
              <a:t>how to improve it </a:t>
            </a:r>
          </a:p>
          <a:p>
            <a:pPr lvl="1">
              <a:buFont typeface="Courier New" panose="02070309020205020404" pitchFamily="49" charset="0"/>
              <a:buChar char="o"/>
            </a:pPr>
            <a:r>
              <a:rPr lang="en-US" dirty="0"/>
              <a:t>or roll back to previous versions</a:t>
            </a:r>
          </a:p>
          <a:p>
            <a:endParaRPr lang="en-US" dirty="0"/>
          </a:p>
          <a:p>
            <a:r>
              <a:rPr lang="en-US" dirty="0">
                <a:solidFill>
                  <a:srgbClr val="FF0000"/>
                </a:solidFill>
              </a:rPr>
              <a:t>It makes perfect sense!</a:t>
            </a:r>
            <a:endParaRPr lang="en-IN" dirty="0">
              <a:solidFill>
                <a:srgbClr val="FF0000"/>
              </a:solidFill>
            </a:endParaRP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model registry?</a:t>
            </a:r>
            <a:endParaRPr lang="en-IN" dirty="0"/>
          </a:p>
        </p:txBody>
      </p:sp>
      <p:sp>
        <p:nvSpPr>
          <p:cNvPr id="3" name="Text Placeholder 2"/>
          <p:cNvSpPr>
            <a:spLocks noGrp="1"/>
          </p:cNvSpPr>
          <p:nvPr>
            <p:ph type="body" sz="quarter" idx="13"/>
          </p:nvPr>
        </p:nvSpPr>
        <p:spPr>
          <a:xfrm>
            <a:off x="329247" y="1600201"/>
            <a:ext cx="4471353" cy="4648199"/>
          </a:xfrm>
        </p:spPr>
        <p:txBody>
          <a:bodyPr>
            <a:normAutofit fontScale="92500" lnSpcReduction="10000"/>
          </a:bodyPr>
          <a:lstStyle/>
          <a:p>
            <a:r>
              <a:rPr lang="en-US" dirty="0">
                <a:solidFill>
                  <a:srgbClr val="FF0000"/>
                </a:solidFill>
              </a:rPr>
              <a:t>An ML model registry serves as a </a:t>
            </a:r>
            <a:endParaRPr lang="en-US" dirty="0" smtClean="0">
              <a:solidFill>
                <a:srgbClr val="FF0000"/>
              </a:solidFill>
            </a:endParaRPr>
          </a:p>
          <a:p>
            <a:pPr marL="0" indent="0">
              <a:buNone/>
            </a:pPr>
            <a:r>
              <a:rPr lang="en-US" dirty="0" smtClean="0">
                <a:solidFill>
                  <a:srgbClr val="FF0000"/>
                </a:solidFill>
              </a:rPr>
              <a:t>centralized </a:t>
            </a:r>
            <a:r>
              <a:rPr lang="en-US" dirty="0">
                <a:solidFill>
                  <a:srgbClr val="FF0000"/>
                </a:solidFill>
              </a:rPr>
              <a:t>repository, enabling effective </a:t>
            </a:r>
            <a:endParaRPr lang="en-US" dirty="0" smtClean="0">
              <a:solidFill>
                <a:srgbClr val="FF0000"/>
              </a:solidFill>
            </a:endParaRPr>
          </a:p>
          <a:p>
            <a:pPr marL="0" indent="0">
              <a:buNone/>
            </a:pPr>
            <a:r>
              <a:rPr lang="en-US" dirty="0" smtClean="0">
                <a:solidFill>
                  <a:srgbClr val="FF0000"/>
                </a:solidFill>
              </a:rPr>
              <a:t>model </a:t>
            </a:r>
            <a:r>
              <a:rPr lang="en-US" dirty="0">
                <a:solidFill>
                  <a:srgbClr val="FF0000"/>
                </a:solidFill>
              </a:rPr>
              <a:t>management and </a:t>
            </a:r>
            <a:r>
              <a:rPr lang="en-US" dirty="0" smtClean="0">
                <a:solidFill>
                  <a:srgbClr val="FF0000"/>
                </a:solidFill>
              </a:rPr>
              <a:t>documentation</a:t>
            </a:r>
          </a:p>
          <a:p>
            <a:endParaRPr lang="en-US" dirty="0"/>
          </a:p>
          <a:p>
            <a:r>
              <a:rPr lang="en-US" dirty="0"/>
              <a:t>Allows for </a:t>
            </a:r>
          </a:p>
          <a:p>
            <a:pPr lvl="1">
              <a:buFont typeface="Courier New" panose="02070309020205020404" pitchFamily="49" charset="0"/>
              <a:buChar char="o"/>
            </a:pPr>
            <a:r>
              <a:rPr lang="en-US" dirty="0"/>
              <a:t>clear naming conventions, </a:t>
            </a:r>
          </a:p>
          <a:p>
            <a:pPr lvl="1">
              <a:buFont typeface="Courier New" panose="02070309020205020404" pitchFamily="49" charset="0"/>
              <a:buChar char="o"/>
            </a:pPr>
            <a:r>
              <a:rPr lang="en-US" dirty="0"/>
              <a:t>comprehensive metadata, </a:t>
            </a:r>
          </a:p>
          <a:p>
            <a:pPr lvl="1">
              <a:buFont typeface="Courier New" panose="02070309020205020404" pitchFamily="49" charset="0"/>
              <a:buChar char="o"/>
            </a:pPr>
            <a:r>
              <a:rPr lang="en-US" dirty="0"/>
              <a:t>and improved collaboration between data scientists and operations teams, </a:t>
            </a:r>
          </a:p>
          <a:p>
            <a:pPr lvl="1">
              <a:buFont typeface="Courier New" panose="02070309020205020404" pitchFamily="49" charset="0"/>
              <a:buChar char="o"/>
            </a:pPr>
            <a:r>
              <a:rPr lang="en-US" dirty="0"/>
              <a:t>ensuring smooth deployment and utilization of trained models</a:t>
            </a:r>
          </a:p>
          <a:p>
            <a:endParaRPr lang="en-US" dirty="0"/>
          </a:p>
          <a:p>
            <a:r>
              <a:rPr lang="en-US" dirty="0"/>
              <a:t>A data scientist can push trained models to the model registry</a:t>
            </a:r>
          </a:p>
          <a:p>
            <a:pPr lvl="1">
              <a:buFont typeface="Courier New" panose="02070309020205020404" pitchFamily="49" charset="0"/>
              <a:buChar char="o"/>
            </a:pPr>
            <a:r>
              <a:rPr lang="en-US" dirty="0"/>
              <a:t>Once in the registry, models are ready to be tested, validated, and deployed to production </a:t>
            </a:r>
            <a:endParaRPr lang="en-IN" dirty="0"/>
          </a:p>
        </p:txBody>
      </p:sp>
      <p:sp>
        <p:nvSpPr>
          <p:cNvPr id="4" name="Text Placeholder 3"/>
          <p:cNvSpPr>
            <a:spLocks noGrp="1"/>
          </p:cNvSpPr>
          <p:nvPr>
            <p:ph type="body" sz="quarter" idx="14"/>
          </p:nvPr>
        </p:nvSpPr>
        <p:spPr/>
        <p:txBody>
          <a:bodyPr/>
          <a:lstStyle/>
          <a:p>
            <a:endParaRPr lang="en-IN"/>
          </a:p>
        </p:txBody>
      </p:sp>
      <p:pic>
        <p:nvPicPr>
          <p:cNvPr id="6" name="Picture 5"/>
          <p:cNvPicPr>
            <a:picLocks noChangeAspect="1"/>
          </p:cNvPicPr>
          <p:nvPr/>
        </p:nvPicPr>
        <p:blipFill>
          <a:blip r:embed="rId2"/>
          <a:stretch>
            <a:fillRect/>
          </a:stretch>
        </p:blipFill>
        <p:spPr>
          <a:xfrm>
            <a:off x="5029200" y="2176462"/>
            <a:ext cx="6191250" cy="3495675"/>
          </a:xfrm>
          <a:prstGeom prst="rect">
            <a:avLst/>
          </a:prstGeom>
        </p:spPr>
      </p:pic>
    </p:spTree>
    <p:extLst>
      <p:ext uri="{BB962C8B-B14F-4D97-AF65-F5344CB8AC3E}">
        <p14:creationId xmlns:p14="http://schemas.microsoft.com/office/powerpoint/2010/main" val="9375338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Model registry vs model repository</a:t>
            </a:r>
          </a:p>
        </p:txBody>
      </p:sp>
      <p:sp>
        <p:nvSpPr>
          <p:cNvPr id="3" name="Text Placeholder 2"/>
          <p:cNvSpPr>
            <a:spLocks noGrp="1"/>
          </p:cNvSpPr>
          <p:nvPr>
            <p:ph type="body" sz="quarter" idx="13"/>
          </p:nvPr>
        </p:nvSpPr>
        <p:spPr>
          <a:xfrm>
            <a:off x="329247" y="1600201"/>
            <a:ext cx="4471353" cy="4648199"/>
          </a:xfrm>
        </p:spPr>
        <p:txBody>
          <a:bodyPr/>
          <a:lstStyle/>
          <a:p>
            <a:r>
              <a:rPr lang="en-US" dirty="0"/>
              <a:t>Model Repository is a storage location for machine learning models</a:t>
            </a:r>
          </a:p>
          <a:p>
            <a:r>
              <a:rPr lang="en-US" dirty="0"/>
              <a:t>Model Registry is a more comprehensive system that tracks and manages the full lifecycle of machine learning models.</a:t>
            </a:r>
          </a:p>
          <a:p>
            <a:endParaRPr lang="en-US" dirty="0"/>
          </a:p>
          <a:p>
            <a:r>
              <a:rPr lang="en-US" dirty="0"/>
              <a:t>However, both are often used interchangeably, and the specific definitions may vary depending on the context or the tools and platforms being used. </a:t>
            </a:r>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4800600" y="1905000"/>
            <a:ext cx="7162800" cy="3767138"/>
          </a:xfrm>
          <a:prstGeom prst="rect">
            <a:avLst/>
          </a:prstGeom>
        </p:spPr>
      </p:pic>
    </p:spTree>
    <p:extLst>
      <p:ext uri="{BB962C8B-B14F-4D97-AF65-F5344CB8AC3E}">
        <p14:creationId xmlns:p14="http://schemas.microsoft.com/office/powerpoint/2010/main" val="1197800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registry vs </a:t>
            </a:r>
            <a:r>
              <a:rPr lang="en-US" dirty="0" smtClean="0"/>
              <a:t>Experiment </a:t>
            </a:r>
            <a:r>
              <a:rPr lang="en-US" dirty="0"/>
              <a:t>tracking</a:t>
            </a:r>
            <a:endParaRPr lang="en-IN" dirty="0"/>
          </a:p>
        </p:txBody>
      </p:sp>
      <p:sp>
        <p:nvSpPr>
          <p:cNvPr id="3" name="Text Placeholder 2"/>
          <p:cNvSpPr>
            <a:spLocks noGrp="1"/>
          </p:cNvSpPr>
          <p:nvPr>
            <p:ph type="body" sz="quarter" idx="13"/>
          </p:nvPr>
        </p:nvSpPr>
        <p:spPr>
          <a:xfrm>
            <a:off x="329247" y="1600201"/>
            <a:ext cx="3709353" cy="4648199"/>
          </a:xfrm>
        </p:spPr>
        <p:txBody>
          <a:bodyPr/>
          <a:lstStyle/>
          <a:p>
            <a:r>
              <a:rPr lang="en-US" dirty="0"/>
              <a:t>Model registry has to integrate </a:t>
            </a:r>
            <a:endParaRPr lang="en-US" dirty="0" smtClean="0"/>
          </a:p>
          <a:p>
            <a:pPr marL="0" indent="0">
              <a:buNone/>
            </a:pPr>
            <a:r>
              <a:rPr lang="en-US" dirty="0" smtClean="0"/>
              <a:t>with </a:t>
            </a:r>
            <a:r>
              <a:rPr lang="en-US" dirty="0"/>
              <a:t>the </a:t>
            </a:r>
            <a:r>
              <a:rPr lang="en-US" dirty="0" smtClean="0"/>
              <a:t>Experiment</a:t>
            </a:r>
          </a:p>
          <a:p>
            <a:pPr marL="0" indent="0">
              <a:buNone/>
            </a:pPr>
            <a:r>
              <a:rPr lang="en-US" dirty="0" smtClean="0"/>
              <a:t>management </a:t>
            </a:r>
            <a:r>
              <a:rPr lang="en-US" dirty="0"/>
              <a:t>system (</a:t>
            </a:r>
            <a:r>
              <a:rPr lang="en-US" dirty="0" smtClean="0"/>
              <a:t>which</a:t>
            </a:r>
          </a:p>
          <a:p>
            <a:pPr marL="0" indent="0">
              <a:buNone/>
            </a:pPr>
            <a:r>
              <a:rPr lang="en-US" dirty="0" smtClean="0"/>
              <a:t>tracks </a:t>
            </a:r>
            <a:r>
              <a:rPr lang="en-US" dirty="0"/>
              <a:t>the experiments) to </a:t>
            </a:r>
            <a:endParaRPr lang="en-US" dirty="0" smtClean="0"/>
          </a:p>
          <a:p>
            <a:pPr marL="0" indent="0">
              <a:buNone/>
            </a:pPr>
            <a:r>
              <a:rPr lang="en-US" dirty="0" smtClean="0"/>
              <a:t>register </a:t>
            </a:r>
            <a:r>
              <a:rPr lang="en-US" dirty="0"/>
              <a:t>models from various </a:t>
            </a:r>
            <a:endParaRPr lang="en-US" dirty="0" smtClean="0"/>
          </a:p>
          <a:p>
            <a:pPr marL="0" indent="0">
              <a:buNone/>
            </a:pPr>
            <a:r>
              <a:rPr lang="en-US" dirty="0" smtClean="0"/>
              <a:t>experiment </a:t>
            </a:r>
            <a:r>
              <a:rPr lang="en-US" dirty="0"/>
              <a:t>runs to make </a:t>
            </a:r>
            <a:r>
              <a:rPr lang="en-US" dirty="0" smtClean="0"/>
              <a:t>them</a:t>
            </a:r>
          </a:p>
          <a:p>
            <a:pPr marL="0" indent="0">
              <a:buNone/>
            </a:pPr>
            <a:r>
              <a:rPr lang="en-US" dirty="0" smtClean="0"/>
              <a:t>easier </a:t>
            </a:r>
            <a:r>
              <a:rPr lang="en-US" dirty="0"/>
              <a:t>to find and work with.</a:t>
            </a:r>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4072328" y="1905000"/>
            <a:ext cx="7019925" cy="3810000"/>
          </a:xfrm>
          <a:prstGeom prst="rect">
            <a:avLst/>
          </a:prstGeom>
        </p:spPr>
      </p:pic>
    </p:spTree>
    <p:extLst>
      <p:ext uri="{BB962C8B-B14F-4D97-AF65-F5344CB8AC3E}">
        <p14:creationId xmlns:p14="http://schemas.microsoft.com/office/powerpoint/2010/main" val="38743343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registry key </a:t>
            </a:r>
            <a:r>
              <a:rPr lang="en-US" dirty="0" smtClean="0"/>
              <a:t>components</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2256326" y="1756356"/>
            <a:ext cx="7362825" cy="4019550"/>
          </a:xfrm>
          <a:prstGeom prst="rect">
            <a:avLst/>
          </a:prstGeom>
        </p:spPr>
      </p:pic>
    </p:spTree>
    <p:extLst>
      <p:ext uri="{BB962C8B-B14F-4D97-AF65-F5344CB8AC3E}">
        <p14:creationId xmlns:p14="http://schemas.microsoft.com/office/powerpoint/2010/main" val="6611984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registry key features and functionalities</a:t>
            </a:r>
            <a:endParaRPr lang="en-IN" dirty="0"/>
          </a:p>
        </p:txBody>
      </p:sp>
      <p:sp>
        <p:nvSpPr>
          <p:cNvPr id="3" name="Text Placeholder 2"/>
          <p:cNvSpPr>
            <a:spLocks noGrp="1"/>
          </p:cNvSpPr>
          <p:nvPr>
            <p:ph type="body" sz="quarter" idx="13"/>
          </p:nvPr>
        </p:nvSpPr>
        <p:spPr>
          <a:xfrm>
            <a:off x="329247" y="1600201"/>
            <a:ext cx="10872154" cy="2505937"/>
          </a:xfrm>
        </p:spPr>
        <p:txBody>
          <a:bodyPr>
            <a:normAutofit/>
          </a:bodyPr>
          <a:lstStyle/>
          <a:p>
            <a:r>
              <a:rPr lang="en-US" dirty="0"/>
              <a:t>Acts as a centralized storage for effective collaboration</a:t>
            </a:r>
          </a:p>
          <a:p>
            <a:pPr lvl="1">
              <a:buFont typeface="Courier New" panose="02070309020205020404" pitchFamily="49" charset="0"/>
              <a:buChar char="o"/>
            </a:pPr>
            <a:r>
              <a:rPr lang="en-US" dirty="0"/>
              <a:t>Model registry provides a central storage unit that holds models (including model artifacts) for easy retrieval by an application </a:t>
            </a:r>
            <a:r>
              <a:rPr lang="en-US" dirty="0" smtClean="0"/>
              <a:t>(</a:t>
            </a:r>
            <a:r>
              <a:rPr lang="en-US" dirty="0"/>
              <a:t>or service)</a:t>
            </a:r>
          </a:p>
          <a:p>
            <a:pPr lvl="1">
              <a:buFont typeface="Courier New" panose="02070309020205020404" pitchFamily="49" charset="0"/>
              <a:buChar char="o"/>
            </a:pPr>
            <a:r>
              <a:rPr lang="en-US" dirty="0"/>
              <a:t>Without the model registry, the model artifacts would be stored in files that are difficult to track and saved to whatever source </a:t>
            </a:r>
            <a:r>
              <a:rPr lang="en-US" dirty="0" smtClean="0"/>
              <a:t>code </a:t>
            </a:r>
            <a:r>
              <a:rPr lang="en-US" dirty="0"/>
              <a:t>repository is established</a:t>
            </a:r>
          </a:p>
          <a:p>
            <a:pPr lvl="1">
              <a:buFont typeface="Courier New" panose="02070309020205020404" pitchFamily="49" charset="0"/>
              <a:buChar char="o"/>
            </a:pPr>
            <a:r>
              <a:rPr lang="en-US" dirty="0"/>
              <a:t>The centralized storage also enables data teams to have a single view of the status of all models, making collaboration easier</a:t>
            </a:r>
          </a:p>
          <a:p>
            <a:endParaRPr lang="en-US" dirty="0"/>
          </a:p>
          <a:p>
            <a:endParaRPr lang="en-US"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6040935" y="3946867"/>
            <a:ext cx="5596428" cy="2838450"/>
          </a:xfrm>
          <a:prstGeom prst="rect">
            <a:avLst/>
          </a:prstGeom>
        </p:spPr>
      </p:pic>
      <p:sp>
        <p:nvSpPr>
          <p:cNvPr id="6" name="TextBox 5"/>
          <p:cNvSpPr txBox="1"/>
          <p:nvPr/>
        </p:nvSpPr>
        <p:spPr>
          <a:xfrm>
            <a:off x="152400" y="4495800"/>
            <a:ext cx="5854807" cy="1323439"/>
          </a:xfrm>
          <a:prstGeom prst="rect">
            <a:avLst/>
          </a:prstGeom>
          <a:noFill/>
        </p:spPr>
        <p:txBody>
          <a:bodyPr wrap="square" rtlCol="0">
            <a:spAutoFit/>
          </a:bodyPr>
          <a:lstStyle/>
          <a:p>
            <a:r>
              <a:rPr lang="en-US" sz="1600" dirty="0">
                <a:latin typeface="Helvetica" panose="020B0604020202020204" pitchFamily="34" charset="0"/>
                <a:cs typeface="Helvetica" panose="020B0604020202020204" pitchFamily="34" charset="0"/>
              </a:rPr>
              <a:t>Bridges the gap between experiment and production activities</a:t>
            </a:r>
          </a:p>
          <a:p>
            <a:pPr lvl="1">
              <a:buFont typeface="Courier New" panose="02070309020205020404" pitchFamily="49" charset="0"/>
              <a:buChar char="o"/>
            </a:pPr>
            <a:r>
              <a:rPr lang="en-US" sz="1600" dirty="0">
                <a:latin typeface="Helvetica" panose="020B0604020202020204" pitchFamily="34" charset="0"/>
                <a:cs typeface="Helvetica" panose="020B0604020202020204" pitchFamily="34" charset="0"/>
              </a:rPr>
              <a:t>Model registry acts as a glue between ML experimentation and Operations, </a:t>
            </a:r>
          </a:p>
          <a:p>
            <a:pPr lvl="1">
              <a:buFont typeface="Courier New" panose="02070309020205020404" pitchFamily="49" charset="0"/>
              <a:buChar char="o"/>
            </a:pPr>
            <a:r>
              <a:rPr lang="en-US" sz="1600" dirty="0">
                <a:latin typeface="Helvetica" panose="020B0604020202020204" pitchFamily="34" charset="0"/>
                <a:cs typeface="Helvetica" panose="020B0604020202020204" pitchFamily="34" charset="0"/>
              </a:rPr>
              <a:t>enabling model development, software development, and operational teams to collaborate.</a:t>
            </a:r>
          </a:p>
        </p:txBody>
      </p:sp>
    </p:spTree>
    <p:extLst>
      <p:ext uri="{BB962C8B-B14F-4D97-AF65-F5344CB8AC3E}">
        <p14:creationId xmlns:p14="http://schemas.microsoft.com/office/powerpoint/2010/main" val="19246101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Model registry key features and </a:t>
            </a:r>
            <a:r>
              <a:rPr lang="en-US" dirty="0" smtClean="0"/>
              <a:t>functionalities(2)</a:t>
            </a:r>
            <a:endParaRPr lang="en-IN" dirty="0"/>
          </a:p>
        </p:txBody>
      </p:sp>
      <p:sp>
        <p:nvSpPr>
          <p:cNvPr id="3" name="Text Placeholder 2"/>
          <p:cNvSpPr>
            <a:spLocks noGrp="1"/>
          </p:cNvSpPr>
          <p:nvPr>
            <p:ph type="body" sz="quarter" idx="13"/>
          </p:nvPr>
        </p:nvSpPr>
        <p:spPr>
          <a:xfrm>
            <a:off x="857739" y="1600201"/>
            <a:ext cx="10160000" cy="4648199"/>
          </a:xfrm>
        </p:spPr>
        <p:txBody>
          <a:bodyPr>
            <a:normAutofit lnSpcReduction="10000"/>
          </a:bodyPr>
          <a:lstStyle/>
          <a:p>
            <a:r>
              <a:rPr lang="en-US" dirty="0"/>
              <a:t>Model registry provides teams with visibility over their </a:t>
            </a:r>
            <a:r>
              <a:rPr lang="en-US" dirty="0" smtClean="0"/>
              <a:t>models</a:t>
            </a:r>
            <a:endParaRPr lang="en-US" dirty="0"/>
          </a:p>
          <a:p>
            <a:endParaRPr lang="en-US" dirty="0"/>
          </a:p>
          <a:p>
            <a:r>
              <a:rPr lang="en-US" dirty="0"/>
              <a:t>With a central interface, teams can: </a:t>
            </a:r>
          </a:p>
          <a:p>
            <a:pPr lvl="1">
              <a:buFont typeface="Courier New" panose="02070309020205020404" pitchFamily="49" charset="0"/>
              <a:buChar char="o"/>
            </a:pPr>
            <a:r>
              <a:rPr lang="en-US" dirty="0"/>
              <a:t>Search for models,</a:t>
            </a:r>
          </a:p>
          <a:p>
            <a:pPr lvl="1">
              <a:buFont typeface="Courier New" panose="02070309020205020404" pitchFamily="49" charset="0"/>
              <a:buChar char="o"/>
            </a:pPr>
            <a:r>
              <a:rPr lang="en-US" dirty="0"/>
              <a:t>View the status of models (if they are being staged, deployed, or retired),</a:t>
            </a:r>
          </a:p>
          <a:p>
            <a:pPr lvl="1">
              <a:buFont typeface="Courier New" panose="02070309020205020404" pitchFamily="49" charset="0"/>
              <a:buChar char="o"/>
            </a:pPr>
            <a:r>
              <a:rPr lang="en-US" dirty="0"/>
              <a:t>Approve or disapprove models across different stages,</a:t>
            </a:r>
          </a:p>
          <a:p>
            <a:pPr lvl="1">
              <a:buFont typeface="Courier New" panose="02070309020205020404" pitchFamily="49" charset="0"/>
              <a:buChar char="o"/>
            </a:pPr>
            <a:r>
              <a:rPr lang="en-US" dirty="0"/>
              <a:t>And view the necessary documentation. </a:t>
            </a:r>
          </a:p>
          <a:p>
            <a:r>
              <a:rPr lang="en-US" dirty="0"/>
              <a:t>This makes model discovery easier for everyone on the team</a:t>
            </a:r>
            <a:r>
              <a:rPr lang="en-US" dirty="0" smtClean="0"/>
              <a:t>.</a:t>
            </a:r>
          </a:p>
          <a:p>
            <a:endParaRPr lang="en-US" dirty="0"/>
          </a:p>
          <a:p>
            <a:r>
              <a:rPr lang="en-US" dirty="0" smtClean="0"/>
              <a:t> </a:t>
            </a:r>
            <a:r>
              <a:rPr lang="en-US" dirty="0"/>
              <a:t>If a model needs to be deployed, the operations teams can easily:</a:t>
            </a:r>
          </a:p>
          <a:p>
            <a:pPr lvl="1">
              <a:buFont typeface="Courier New" panose="02070309020205020404" pitchFamily="49" charset="0"/>
              <a:buChar char="o"/>
            </a:pPr>
            <a:r>
              <a:rPr lang="en-US" dirty="0" smtClean="0"/>
              <a:t>Search </a:t>
            </a:r>
            <a:r>
              <a:rPr lang="en-US" dirty="0"/>
              <a:t>for it,</a:t>
            </a:r>
          </a:p>
          <a:p>
            <a:pPr lvl="1">
              <a:buFont typeface="Courier New" panose="02070309020205020404" pitchFamily="49" charset="0"/>
              <a:buChar char="o"/>
            </a:pPr>
            <a:r>
              <a:rPr lang="en-US" dirty="0"/>
              <a:t>Look up the validation results and other metrics,</a:t>
            </a:r>
          </a:p>
          <a:p>
            <a:pPr lvl="1">
              <a:buFont typeface="Courier New" panose="02070309020205020404" pitchFamily="49" charset="0"/>
              <a:buChar char="o"/>
            </a:pPr>
            <a:r>
              <a:rPr lang="en-US" dirty="0"/>
              <a:t>Package the model (if needed),</a:t>
            </a:r>
          </a:p>
          <a:p>
            <a:pPr lvl="1">
              <a:buFont typeface="Courier New" panose="02070309020205020404" pitchFamily="49" charset="0"/>
              <a:buChar char="o"/>
            </a:pPr>
            <a:r>
              <a:rPr lang="en-US" dirty="0"/>
              <a:t>And move it from the staging environment to the production environment. </a:t>
            </a:r>
          </a:p>
          <a:p>
            <a:r>
              <a:rPr lang="en-US" dirty="0"/>
              <a:t>This improves the way cross-functional teams collaborate on ML projects.</a:t>
            </a:r>
            <a:endParaRPr lang="en-IN" dirty="0"/>
          </a:p>
        </p:txBody>
      </p:sp>
      <p:sp>
        <p:nvSpPr>
          <p:cNvPr id="4" name="Text Placeholder 3"/>
          <p:cNvSpPr>
            <a:spLocks noGrp="1"/>
          </p:cNvSpPr>
          <p:nvPr>
            <p:ph type="body" sz="quarter" idx="14"/>
          </p:nvPr>
        </p:nvSpPr>
        <p:spPr/>
        <p:txBody>
          <a:bodyPr/>
          <a:lstStyle/>
          <a:p>
            <a:r>
              <a:rPr lang="en-IN" dirty="0"/>
              <a:t>Providing a central UI </a:t>
            </a:r>
          </a:p>
        </p:txBody>
      </p:sp>
    </p:spTree>
    <p:extLst>
      <p:ext uri="{BB962C8B-B14F-4D97-AF65-F5344CB8AC3E}">
        <p14:creationId xmlns:p14="http://schemas.microsoft.com/office/powerpoint/2010/main" val="27302312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Model registry key features and </a:t>
            </a:r>
            <a:r>
              <a:rPr lang="en-US" dirty="0" smtClean="0"/>
              <a:t>functionalities(3)</a:t>
            </a:r>
            <a:endParaRPr lang="en-IN" dirty="0"/>
          </a:p>
        </p:txBody>
      </p:sp>
      <p:sp>
        <p:nvSpPr>
          <p:cNvPr id="3" name="Text Placeholder 2"/>
          <p:cNvSpPr>
            <a:spLocks noGrp="1"/>
          </p:cNvSpPr>
          <p:nvPr>
            <p:ph type="body" sz="quarter" idx="13"/>
          </p:nvPr>
        </p:nvSpPr>
        <p:spPr>
          <a:xfrm>
            <a:off x="329246" y="1600201"/>
            <a:ext cx="11557953" cy="4648199"/>
          </a:xfrm>
        </p:spPr>
        <p:txBody>
          <a:bodyPr>
            <a:normAutofit fontScale="92500" lnSpcReduction="10000"/>
          </a:bodyPr>
          <a:lstStyle/>
          <a:p>
            <a:r>
              <a:rPr lang="en-US" dirty="0"/>
              <a:t>Model registry enables model versioning by tracking the different versions of a model as they are </a:t>
            </a:r>
            <a:endParaRPr lang="en-US" dirty="0" smtClean="0"/>
          </a:p>
          <a:p>
            <a:pPr marL="0" indent="0">
              <a:buNone/>
            </a:pPr>
            <a:r>
              <a:rPr lang="en-US" dirty="0" smtClean="0"/>
              <a:t>developed </a:t>
            </a:r>
            <a:r>
              <a:rPr lang="en-US" dirty="0"/>
              <a:t>and improved</a:t>
            </a:r>
          </a:p>
          <a:p>
            <a:r>
              <a:rPr lang="en-US" dirty="0"/>
              <a:t>This allows to compare different versions of the model, track its performance, and select the best version </a:t>
            </a:r>
            <a:endParaRPr lang="en-US" dirty="0" smtClean="0"/>
          </a:p>
          <a:p>
            <a:pPr marL="0" indent="0">
              <a:buNone/>
            </a:pPr>
            <a:r>
              <a:rPr lang="en-US" dirty="0" smtClean="0"/>
              <a:t>for </a:t>
            </a:r>
            <a:r>
              <a:rPr lang="en-US" dirty="0"/>
              <a:t>deployment</a:t>
            </a:r>
          </a:p>
          <a:p>
            <a:endParaRPr lang="en-US" dirty="0"/>
          </a:p>
          <a:p>
            <a:r>
              <a:rPr lang="en-US" dirty="0"/>
              <a:t>Here’s how it typically works:</a:t>
            </a:r>
          </a:p>
          <a:p>
            <a:pPr lvl="1">
              <a:buFont typeface="Courier New" panose="02070309020205020404" pitchFamily="49" charset="0"/>
              <a:buChar char="o"/>
            </a:pPr>
            <a:r>
              <a:rPr lang="en-US" dirty="0"/>
              <a:t>Model Registration: When a new model is developed or trained, it is registered in the model registry.</a:t>
            </a:r>
          </a:p>
          <a:p>
            <a:pPr lvl="1">
              <a:buFont typeface="Courier New" panose="02070309020205020404" pitchFamily="49" charset="0"/>
              <a:buChar char="o"/>
            </a:pPr>
            <a:r>
              <a:rPr lang="en-US" dirty="0"/>
              <a:t>Version Control: The model registry maintains a history of all registered models and their versions. </a:t>
            </a:r>
          </a:p>
          <a:p>
            <a:pPr lvl="1">
              <a:buFont typeface="Courier New" panose="02070309020205020404" pitchFamily="49" charset="0"/>
              <a:buChar char="o"/>
            </a:pPr>
            <a:r>
              <a:rPr lang="en-US" dirty="0"/>
              <a:t>Model Comparison: The model registry allows users to compare performance metrics, model architectures, </a:t>
            </a:r>
            <a:endParaRPr lang="en-US" dirty="0" smtClean="0"/>
          </a:p>
          <a:p>
            <a:pPr marL="457200" lvl="1" indent="0">
              <a:buNone/>
            </a:pPr>
            <a:r>
              <a:rPr lang="en-US" dirty="0"/>
              <a:t> </a:t>
            </a:r>
            <a:r>
              <a:rPr lang="en-US" dirty="0" smtClean="0"/>
              <a:t>    </a:t>
            </a:r>
            <a:r>
              <a:rPr lang="en-US" dirty="0" err="1" smtClean="0"/>
              <a:t>hyperparameters</a:t>
            </a:r>
            <a:r>
              <a:rPr lang="en-US" dirty="0"/>
              <a:t>, and other relevant information in different versions of a model.</a:t>
            </a:r>
          </a:p>
          <a:p>
            <a:pPr lvl="1">
              <a:buFont typeface="Courier New" panose="02070309020205020404" pitchFamily="49" charset="0"/>
              <a:buChar char="o"/>
            </a:pPr>
            <a:r>
              <a:rPr lang="en-US" dirty="0"/>
              <a:t>Model Tracking: As new versions of the model are developed or trained, they are registered in the model registry as </a:t>
            </a:r>
            <a:endParaRPr lang="en-US" dirty="0" smtClean="0"/>
          </a:p>
          <a:p>
            <a:pPr marL="457200" lvl="1" indent="0">
              <a:buNone/>
            </a:pPr>
            <a:r>
              <a:rPr lang="en-US" dirty="0"/>
              <a:t> </a:t>
            </a:r>
            <a:r>
              <a:rPr lang="en-US" dirty="0" smtClean="0"/>
              <a:t>   well</a:t>
            </a:r>
            <a:r>
              <a:rPr lang="en-US" dirty="0"/>
              <a:t>, incrementing the version number.</a:t>
            </a:r>
          </a:p>
          <a:p>
            <a:pPr lvl="1">
              <a:buFont typeface="Courier New" panose="02070309020205020404" pitchFamily="49" charset="0"/>
              <a:buChar char="o"/>
            </a:pPr>
            <a:r>
              <a:rPr lang="en-US" dirty="0"/>
              <a:t>Retention and Archiving: The model registry typically retains older versions of the models, ensuring a complete </a:t>
            </a:r>
            <a:endParaRPr lang="en-US" dirty="0" smtClean="0"/>
          </a:p>
          <a:p>
            <a:pPr marL="457200" lvl="1" indent="0">
              <a:buNone/>
            </a:pPr>
            <a:r>
              <a:rPr lang="en-US" dirty="0"/>
              <a:t> </a:t>
            </a:r>
            <a:r>
              <a:rPr lang="en-US" dirty="0" smtClean="0"/>
              <a:t>   history </a:t>
            </a:r>
            <a:r>
              <a:rPr lang="en-US" dirty="0"/>
              <a:t>and traceability.</a:t>
            </a:r>
          </a:p>
          <a:p>
            <a:pPr lvl="1">
              <a:buFont typeface="Courier New" panose="02070309020205020404" pitchFamily="49" charset="0"/>
              <a:buChar char="o"/>
            </a:pPr>
            <a:r>
              <a:rPr lang="en-US" dirty="0"/>
              <a:t>By enabling model versioning, the model registry ensures that different iterations of a model can be stored, tracked, </a:t>
            </a:r>
            <a:endParaRPr lang="en-US" dirty="0" smtClean="0"/>
          </a:p>
          <a:p>
            <a:pPr marL="457200" lvl="1" indent="0">
              <a:buNone/>
            </a:pPr>
            <a:r>
              <a:rPr lang="en-US" dirty="0"/>
              <a:t> </a:t>
            </a:r>
            <a:r>
              <a:rPr lang="en-US" dirty="0" smtClean="0"/>
              <a:t>   compared</a:t>
            </a:r>
            <a:r>
              <a:rPr lang="en-US" dirty="0"/>
              <a:t>, and accessed conveniently.</a:t>
            </a:r>
            <a:endParaRPr lang="en-IN" dirty="0"/>
          </a:p>
        </p:txBody>
      </p:sp>
      <p:sp>
        <p:nvSpPr>
          <p:cNvPr id="4" name="Text Placeholder 3"/>
          <p:cNvSpPr>
            <a:spLocks noGrp="1"/>
          </p:cNvSpPr>
          <p:nvPr>
            <p:ph type="body" sz="quarter" idx="14"/>
          </p:nvPr>
        </p:nvSpPr>
        <p:spPr/>
        <p:txBody>
          <a:bodyPr/>
          <a:lstStyle/>
          <a:p>
            <a:r>
              <a:rPr lang="en-US" dirty="0"/>
              <a:t>Enables model versioning by tracking different versions of a model</a:t>
            </a:r>
            <a:endParaRPr lang="en-IN" dirty="0"/>
          </a:p>
        </p:txBody>
      </p:sp>
    </p:spTree>
    <p:extLst>
      <p:ext uri="{BB962C8B-B14F-4D97-AF65-F5344CB8AC3E}">
        <p14:creationId xmlns:p14="http://schemas.microsoft.com/office/powerpoint/2010/main" val="414317909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3451</TotalTime>
  <Words>1397</Words>
  <Application>Microsoft Office PowerPoint</Application>
  <PresentationFormat>Widescreen</PresentationFormat>
  <Paragraphs>147</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Courier New</vt:lpstr>
      <vt:lpstr>Helvetica</vt:lpstr>
      <vt:lpstr>Helvetica Light</vt:lpstr>
      <vt:lpstr>Office Theme</vt:lpstr>
      <vt:lpstr>ML Model Registry – what?</vt:lpstr>
      <vt:lpstr>Questions from cross-functional team </vt:lpstr>
      <vt:lpstr>What is a model registry?</vt:lpstr>
      <vt:lpstr>Model registry vs model repository</vt:lpstr>
      <vt:lpstr>Model registry vs Experiment tracking</vt:lpstr>
      <vt:lpstr>Model registry key components</vt:lpstr>
      <vt:lpstr>Model registry key features and functionalities</vt:lpstr>
      <vt:lpstr>Model registry key features and functionalities(2)</vt:lpstr>
      <vt:lpstr>Model registry key features and functionalities(3)</vt:lpstr>
      <vt:lpstr>Model registry key features and functionalities(4)</vt:lpstr>
      <vt:lpstr>Model registry key features and functionalities(5)</vt:lpstr>
      <vt:lpstr>Model registry key features and functionalities(6)</vt:lpstr>
      <vt:lpstr>Model registry key features and functionalities(7)</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247</cp:revision>
  <dcterms:created xsi:type="dcterms:W3CDTF">2018-10-16T06:13:57Z</dcterms:created>
  <dcterms:modified xsi:type="dcterms:W3CDTF">2023-09-16T01:42:37Z</dcterms:modified>
</cp:coreProperties>
</file>

<file path=docProps/thumbnail.jpeg>
</file>